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6" r:id="rId3"/>
    <p:sldId id="266" r:id="rId4"/>
    <p:sldId id="267" r:id="rId5"/>
    <p:sldId id="268" r:id="rId6"/>
    <p:sldId id="269" r:id="rId7"/>
    <p:sldId id="273" r:id="rId8"/>
    <p:sldId id="274" r:id="rId9"/>
    <p:sldId id="275" r:id="rId10"/>
    <p:sldId id="270" r:id="rId11"/>
    <p:sldId id="27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D21A6E-1E76-4359-8900-6C33D8513514}"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D1227-B165-4E8D-BF5B-D83FF26308C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21A6E-1E76-4359-8900-6C33D8513514}"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D1227-B165-4E8D-BF5B-D83FF26308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1D21A6E-1E76-4359-8900-6C33D8513514}"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D1227-B165-4E8D-BF5B-D83FF26308C2}"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21A6E-1E76-4359-8900-6C33D8513514}"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D1227-B165-4E8D-BF5B-D83FF26308C2}"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21A6E-1E76-4359-8900-6C33D8513514}"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D1227-B165-4E8D-BF5B-D83FF26308C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1D21A6E-1E76-4359-8900-6C33D8513514}"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D1227-B165-4E8D-BF5B-D83FF26308C2}"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D21A6E-1E76-4359-8900-6C33D8513514}" type="datetimeFigureOut">
              <a:rPr lang="en-US" smtClean="0"/>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3D1227-B165-4E8D-BF5B-D83FF26308C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D21A6E-1E76-4359-8900-6C33D8513514}" type="datetimeFigureOut">
              <a:rPr lang="en-US" smtClean="0"/>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3D1227-B165-4E8D-BF5B-D83FF26308C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1D21A6E-1E76-4359-8900-6C33D8513514}" type="datetimeFigureOut">
              <a:rPr lang="en-US" smtClean="0"/>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3D1227-B165-4E8D-BF5B-D83FF26308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1D21A6E-1E76-4359-8900-6C33D8513514}"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D1227-B165-4E8D-BF5B-D83FF26308C2}"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21A6E-1E76-4359-8900-6C33D8513514}"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D1227-B165-4E8D-BF5B-D83FF26308C2}"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1D21A6E-1E76-4359-8900-6C33D8513514}" type="datetimeFigureOut">
              <a:rPr lang="en-US" smtClean="0"/>
              <a:t>8/8/2022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03D1227-B165-4E8D-BF5B-D83FF26308C2}"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2971800"/>
          </a:xfrm>
        </p:spPr>
        <p:txBody>
          <a:bodyPr>
            <a:normAutofit/>
          </a:bodyPr>
          <a:lstStyle/>
          <a:p>
            <a:endParaRPr lang="en-US"/>
          </a:p>
        </p:txBody>
      </p:sp>
      <p:sp>
        <p:nvSpPr>
          <p:cNvPr id="3" name="Subtitle 2"/>
          <p:cNvSpPr>
            <a:spLocks noGrp="1"/>
          </p:cNvSpPr>
          <p:nvPr>
            <p:ph type="subTitle" idx="1"/>
          </p:nvPr>
        </p:nvSpPr>
        <p:spPr>
          <a:xfrm>
            <a:off x="1371600" y="4191000"/>
            <a:ext cx="6400800" cy="1981200"/>
          </a:xfrm>
        </p:spPr>
        <p:txBody>
          <a:bodyPr/>
          <a:lstStyle/>
          <a:p>
            <a:endParaRPr lang="en-US"/>
          </a:p>
        </p:txBody>
      </p:sp>
      <p:pic>
        <p:nvPicPr>
          <p:cNvPr id="4" name="Picture 3" descr="C:\Users\Admin\Downloads\cong tru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71" y="-32657"/>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8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371599"/>
          </a:xfrm>
        </p:spPr>
        <p:txBody>
          <a:bodyPr>
            <a:normAutofit fontScale="90000"/>
          </a:bodyPr>
          <a:lstStyle/>
          <a:p>
            <a:r>
              <a:rPr lang="en-US" b="1" u="sng">
                <a:solidFill>
                  <a:srgbClr val="FF0000"/>
                </a:solidFill>
                <a:latin typeface="Times New Roman" pitchFamily="18" charset="0"/>
                <a:cs typeface="Times New Roman" pitchFamily="18" charset="0"/>
              </a:rPr>
              <a:t>3. Các quy định của nhà nước .</a:t>
            </a:r>
            <a:r>
              <a:rPr lang="en-US">
                <a:solidFill>
                  <a:srgbClr val="FF0000"/>
                </a:solidFill>
                <a:latin typeface="Times New Roman" pitchFamily="18" charset="0"/>
                <a:cs typeface="Times New Roman" pitchFamily="18" charset="0"/>
              </a:rPr>
              <a:t/>
            </a:r>
            <a:br>
              <a:rPr lang="en-US">
                <a:solidFill>
                  <a:srgbClr val="FF0000"/>
                </a:solidFill>
                <a:latin typeface="Times New Roman" pitchFamily="18" charset="0"/>
                <a:cs typeface="Times New Roman" pitchFamily="18" charset="0"/>
              </a:rPr>
            </a:br>
            <a:endParaRPr lang="en-US">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381000" y="1295400"/>
            <a:ext cx="8382000" cy="5029200"/>
          </a:xfrm>
        </p:spPr>
        <p:txBody>
          <a:bodyPr>
            <a:normAutofit lnSpcReduction="10000"/>
          </a:bodyPr>
          <a:lstStyle/>
          <a:p>
            <a:pPr algn="l"/>
            <a:r>
              <a:rPr lang="en-US" sz="3600">
                <a:solidFill>
                  <a:srgbClr val="002060"/>
                </a:solidFill>
                <a:latin typeface="Times New Roman" pitchFamily="18" charset="0"/>
                <a:cs typeface="Times New Roman" pitchFamily="18" charset="0"/>
              </a:rPr>
              <a:t>- Cấm vận chuyển, tàng trữ, buôn bán, sử dụng trái phép các loại vũ khí,các chất cháy nổ, chất độc hại.</a:t>
            </a:r>
          </a:p>
          <a:p>
            <a:pPr algn="l"/>
            <a:r>
              <a:rPr lang="en-US" sz="3600">
                <a:solidFill>
                  <a:srgbClr val="002060"/>
                </a:solidFill>
                <a:latin typeface="Times New Roman" pitchFamily="18" charset="0"/>
                <a:cs typeface="Times New Roman" pitchFamily="18" charset="0"/>
              </a:rPr>
              <a:t>- Chỉ những cơ quan, tổ chức, cá nhân  được nhà nước cho phép mới được sử dụng, bảo quản, chuyên chở các loại vũ khí, các chất cháy nổ, chất độc hại.</a:t>
            </a:r>
          </a:p>
          <a:p>
            <a:pPr algn="l"/>
            <a:r>
              <a:rPr lang="en-US" sz="3600">
                <a:solidFill>
                  <a:srgbClr val="002060"/>
                </a:solidFill>
                <a:latin typeface="Times New Roman" pitchFamily="18" charset="0"/>
                <a:cs typeface="Times New Roman" pitchFamily="18" charset="0"/>
              </a:rPr>
              <a:t>- Cơ quan, tổ chức, cá nhân được sử dụng phải tuân thủ quy định an toàn .</a:t>
            </a:r>
          </a:p>
          <a:p>
            <a:endParaRPr lang="en-US">
              <a:solidFill>
                <a:srgbClr val="002060"/>
              </a:solidFill>
            </a:endParaRPr>
          </a:p>
        </p:txBody>
      </p:sp>
    </p:spTree>
    <p:extLst>
      <p:ext uri="{BB962C8B-B14F-4D97-AF65-F5344CB8AC3E}">
        <p14:creationId xmlns:p14="http://schemas.microsoft.com/office/powerpoint/2010/main" val="37199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295399"/>
          </a:xfrm>
        </p:spPr>
        <p:txBody>
          <a:bodyPr>
            <a:normAutofit fontScale="90000"/>
          </a:bodyPr>
          <a:lstStyle/>
          <a:p>
            <a:r>
              <a:rPr lang="en-US" b="1" u="sng">
                <a:solidFill>
                  <a:srgbClr val="FF0000"/>
                </a:solidFill>
                <a:latin typeface="Times New Roman" pitchFamily="18" charset="0"/>
                <a:cs typeface="Times New Roman" pitchFamily="18" charset="0"/>
              </a:rPr>
              <a:t>4.Học sinh cần làm</a:t>
            </a:r>
            <a:r>
              <a:rPr lang="en-US" u="sng">
                <a:solidFill>
                  <a:srgbClr val="FF0000"/>
                </a:solidFill>
                <a:latin typeface="Times New Roman" pitchFamily="18" charset="0"/>
                <a:cs typeface="Times New Roman" pitchFamily="18" charset="0"/>
              </a:rPr>
              <a:t> .</a:t>
            </a:r>
            <a:r>
              <a:rPr lang="en-US">
                <a:solidFill>
                  <a:srgbClr val="FF0000"/>
                </a:solidFill>
                <a:latin typeface="Times New Roman" pitchFamily="18" charset="0"/>
                <a:cs typeface="Times New Roman" pitchFamily="18" charset="0"/>
              </a:rPr>
              <a:t/>
            </a:r>
            <a:br>
              <a:rPr lang="en-US">
                <a:solidFill>
                  <a:srgbClr val="FF0000"/>
                </a:solidFill>
                <a:latin typeface="Times New Roman" pitchFamily="18" charset="0"/>
                <a:cs typeface="Times New Roman" pitchFamily="18" charset="0"/>
              </a:rPr>
            </a:br>
            <a:endParaRPr lang="en-US">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457200" y="1371600"/>
            <a:ext cx="8229600" cy="5029200"/>
          </a:xfrm>
        </p:spPr>
        <p:txBody>
          <a:bodyPr>
            <a:normAutofit/>
          </a:bodyPr>
          <a:lstStyle/>
          <a:p>
            <a:pPr algn="l"/>
            <a:r>
              <a:rPr lang="en-US" sz="4000">
                <a:solidFill>
                  <a:srgbClr val="002060"/>
                </a:solidFill>
                <a:latin typeface="Times New Roman" pitchFamily="18" charset="0"/>
                <a:cs typeface="Times New Roman" pitchFamily="18" charset="0"/>
              </a:rPr>
              <a:t>- Tự giác tìm hiểu và thực hiện nghiêm các quy định về phòng ngừa tai nạn vũ khí,cháy,nổ và các chất độc hại.</a:t>
            </a:r>
          </a:p>
          <a:p>
            <a:pPr algn="l"/>
            <a:r>
              <a:rPr lang="en-US" sz="4000">
                <a:solidFill>
                  <a:srgbClr val="002060"/>
                </a:solidFill>
                <a:latin typeface="Times New Roman" pitchFamily="18" charset="0"/>
                <a:cs typeface="Times New Roman" pitchFamily="18" charset="0"/>
              </a:rPr>
              <a:t>- Tuyên truyền đến mọi người thực hiện tốt các quy định trên.</a:t>
            </a:r>
          </a:p>
          <a:p>
            <a:pPr algn="l"/>
            <a:r>
              <a:rPr lang="en-US" sz="4000">
                <a:solidFill>
                  <a:srgbClr val="002060"/>
                </a:solidFill>
                <a:latin typeface="Times New Roman" pitchFamily="18" charset="0"/>
                <a:cs typeface="Times New Roman" pitchFamily="18" charset="0"/>
              </a:rPr>
              <a:t>- Tố cáo các hành vi vi phạm các quy định trên</a:t>
            </a:r>
            <a:r>
              <a:rPr lang="en-US"/>
              <a:t>.</a:t>
            </a:r>
          </a:p>
        </p:txBody>
      </p:sp>
    </p:spTree>
    <p:extLst>
      <p:ext uri="{BB962C8B-B14F-4D97-AF65-F5344CB8AC3E}">
        <p14:creationId xmlns:p14="http://schemas.microsoft.com/office/powerpoint/2010/main" val="403416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5105399"/>
            <a:ext cx="7408333" cy="1020763"/>
          </a:xfrm>
        </p:spPr>
        <p:txBody>
          <a:bodyPr/>
          <a:lstStyle/>
          <a:p>
            <a:r>
              <a:rPr lang="en-US" b="1" cap="all">
                <a:ln w="0"/>
                <a:solidFill>
                  <a:srgbClr val="002060"/>
                </a:solidFill>
                <a:effectLst>
                  <a:reflection blurRad="12700" stA="50000" endPos="50000" dist="5000" dir="5400000" sy="-100000" rotWithShape="0"/>
                </a:effectLst>
                <a:latin typeface="Times New Roman" pitchFamily="18" charset="0"/>
                <a:cs typeface="Times New Roman" pitchFamily="18" charset="0"/>
              </a:rPr>
              <a:t>GIÁO VIÊN :TRẦN TÚY THUẬN</a:t>
            </a:r>
          </a:p>
          <a:p>
            <a:endParaRPr lang="en-US"/>
          </a:p>
          <a:p>
            <a:endParaRPr lang="en-US"/>
          </a:p>
        </p:txBody>
      </p:sp>
      <p:sp>
        <p:nvSpPr>
          <p:cNvPr id="3" name="Title 2"/>
          <p:cNvSpPr>
            <a:spLocks noGrp="1"/>
          </p:cNvSpPr>
          <p:nvPr>
            <p:ph type="title"/>
          </p:nvPr>
        </p:nvSpPr>
        <p:spPr>
          <a:xfrm>
            <a:off x="457200" y="338328"/>
            <a:ext cx="8229600" cy="4157472"/>
          </a:xfrm>
        </p:spPr>
        <p:txBody>
          <a:bodyPr>
            <a:normAutofit/>
          </a:bodyPr>
          <a:lstStyle/>
          <a:p>
            <a:r>
              <a:rPr lang="en-US"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CHÀO CÁC EM HỌC SINH ĐẾN VỚI BÀI HỌC </a:t>
            </a:r>
            <a:br>
              <a:rPr lang="en-US"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br>
            <a:r>
              <a:rPr lang="en-US"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GDCD LỚP 8</a:t>
            </a:r>
            <a:endParaRPr lang="en-US"/>
          </a:p>
        </p:txBody>
      </p:sp>
    </p:spTree>
    <p:extLst>
      <p:ext uri="{BB962C8B-B14F-4D97-AF65-F5344CB8AC3E}">
        <p14:creationId xmlns:p14="http://schemas.microsoft.com/office/powerpoint/2010/main" val="199218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pt-BR" b="1">
                <a:solidFill>
                  <a:srgbClr val="FF0000"/>
                </a:solidFill>
                <a:latin typeface="Times New Roman" pitchFamily="18" charset="0"/>
                <a:cs typeface="Times New Roman" pitchFamily="18" charset="0"/>
              </a:rPr>
              <a:t>Bài 15</a:t>
            </a:r>
            <a:r>
              <a:rPr lang="en-US">
                <a:solidFill>
                  <a:srgbClr val="FF0000"/>
                </a:solidFill>
                <a:latin typeface="Times New Roman" pitchFamily="18" charset="0"/>
                <a:cs typeface="Times New Roman" pitchFamily="18" charset="0"/>
              </a:rPr>
              <a:t/>
            </a:r>
            <a:br>
              <a:rPr lang="en-US">
                <a:solidFill>
                  <a:srgbClr val="FF0000"/>
                </a:solidFill>
                <a:latin typeface="Times New Roman" pitchFamily="18" charset="0"/>
                <a:cs typeface="Times New Roman" pitchFamily="18" charset="0"/>
              </a:rPr>
            </a:br>
            <a:r>
              <a:rPr lang="pt-BR" b="1">
                <a:solidFill>
                  <a:srgbClr val="FF0000"/>
                </a:solidFill>
                <a:latin typeface="Times New Roman" pitchFamily="18" charset="0"/>
                <a:cs typeface="Times New Roman" pitchFamily="18" charset="0"/>
              </a:rPr>
              <a:t>PHÒNG NGỪA TAI NẠN</a:t>
            </a:r>
            <a:r>
              <a:rPr lang="en-US">
                <a:solidFill>
                  <a:srgbClr val="FF0000"/>
                </a:solidFill>
                <a:latin typeface="Times New Roman" pitchFamily="18" charset="0"/>
                <a:cs typeface="Times New Roman" pitchFamily="18" charset="0"/>
              </a:rPr>
              <a:t/>
            </a:r>
            <a:br>
              <a:rPr lang="en-US">
                <a:solidFill>
                  <a:srgbClr val="FF0000"/>
                </a:solidFill>
                <a:latin typeface="Times New Roman" pitchFamily="18" charset="0"/>
                <a:cs typeface="Times New Roman" pitchFamily="18" charset="0"/>
              </a:rPr>
            </a:br>
            <a:r>
              <a:rPr lang="pt-BR" b="1">
                <a:solidFill>
                  <a:srgbClr val="FF0000"/>
                </a:solidFill>
                <a:latin typeface="Times New Roman" pitchFamily="18" charset="0"/>
                <a:cs typeface="Times New Roman" pitchFamily="18" charset="0"/>
              </a:rPr>
              <a:t>VŨ KHÍ, CHÁY, NỔ VÀ CÁC CHẤT ĐỘC HẠI</a:t>
            </a: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8108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828799"/>
          </a:xfrm>
        </p:spPr>
        <p:txBody>
          <a:bodyPr/>
          <a:lstStyle/>
          <a:p>
            <a:r>
              <a:rPr lang="it-IT" b="1" u="sng">
                <a:solidFill>
                  <a:srgbClr val="FF0000"/>
                </a:solidFill>
                <a:latin typeface="Times New Roman" pitchFamily="18" charset="0"/>
                <a:cs typeface="Times New Roman" pitchFamily="18" charset="0"/>
              </a:rPr>
              <a:t>II. Nội dung bài học .</a:t>
            </a:r>
            <a:r>
              <a:rPr lang="en-US">
                <a:solidFill>
                  <a:srgbClr val="FF0000"/>
                </a:solidFill>
                <a:latin typeface="Times New Roman" pitchFamily="18" charset="0"/>
                <a:cs typeface="Times New Roman" pitchFamily="18" charset="0"/>
              </a:rPr>
              <a:t/>
            </a:r>
            <a:br>
              <a:rPr lang="en-US">
                <a:solidFill>
                  <a:srgbClr val="FF0000"/>
                </a:solidFill>
                <a:latin typeface="Times New Roman" pitchFamily="18" charset="0"/>
                <a:cs typeface="Times New Roman" pitchFamily="18" charset="0"/>
              </a:rPr>
            </a:br>
            <a:endParaRPr lang="en-US">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838200" y="3048000"/>
            <a:ext cx="7391400" cy="2590800"/>
          </a:xfrm>
        </p:spPr>
        <p:txBody>
          <a:bodyPr>
            <a:normAutofit/>
          </a:bodyPr>
          <a:lstStyle/>
          <a:p>
            <a:r>
              <a:rPr lang="en-US" sz="4400" b="1" u="sng">
                <a:solidFill>
                  <a:srgbClr val="FF0000"/>
                </a:solidFill>
                <a:latin typeface="Times New Roman" pitchFamily="18" charset="0"/>
                <a:cs typeface="Times New Roman" pitchFamily="18" charset="0"/>
              </a:rPr>
              <a:t>1. Một số vũ khí thông thường, chất cháy nổ, chất độc hại:</a:t>
            </a:r>
            <a:endParaRPr lang="en-US" sz="4400">
              <a:solidFill>
                <a:srgbClr val="FF0000"/>
              </a:solidFill>
              <a:latin typeface="Times New Roman" pitchFamily="18" charset="0"/>
              <a:cs typeface="Times New Roman" pitchFamily="18" charset="0"/>
            </a:endParaRPr>
          </a:p>
          <a:p>
            <a:endParaRPr lang="en-US" sz="4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506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126162"/>
          </a:xfrm>
        </p:spPr>
        <p:txBody>
          <a:bodyPr>
            <a:noAutofit/>
          </a:bodyPr>
          <a:lstStyle/>
          <a:p>
            <a:pPr algn="l"/>
            <a:r>
              <a:rPr lang="en-US">
                <a:solidFill>
                  <a:srgbClr val="002060"/>
                </a:solidFill>
                <a:latin typeface="Times New Roman" pitchFamily="18" charset="0"/>
                <a:cs typeface="Times New Roman" pitchFamily="18" charset="0"/>
              </a:rPr>
              <a:t>- Các loại vũ khí thông thường: các loại súng, đạn, lựu đạn, bom mìn, lưỡi lê…</a:t>
            </a:r>
            <a:br>
              <a:rPr lang="en-US">
                <a:solidFill>
                  <a:srgbClr val="002060"/>
                </a:solidFill>
                <a:latin typeface="Times New Roman" pitchFamily="18" charset="0"/>
                <a:cs typeface="Times New Roman" pitchFamily="18" charset="0"/>
              </a:rPr>
            </a:br>
            <a:r>
              <a:rPr lang="en-US">
                <a:solidFill>
                  <a:srgbClr val="002060"/>
                </a:solidFill>
                <a:latin typeface="Times New Roman" pitchFamily="18" charset="0"/>
                <a:cs typeface="Times New Roman" pitchFamily="18" charset="0"/>
              </a:rPr>
              <a:t>- Chất nổ: thuốc nổ, thuốc pháo, ga…</a:t>
            </a:r>
            <a:br>
              <a:rPr lang="en-US">
                <a:solidFill>
                  <a:srgbClr val="002060"/>
                </a:solidFill>
                <a:latin typeface="Times New Roman" pitchFamily="18" charset="0"/>
                <a:cs typeface="Times New Roman" pitchFamily="18" charset="0"/>
              </a:rPr>
            </a:br>
            <a:r>
              <a:rPr lang="en-US">
                <a:solidFill>
                  <a:srgbClr val="002060"/>
                </a:solidFill>
                <a:latin typeface="Times New Roman" pitchFamily="18" charset="0"/>
                <a:cs typeface="Times New Roman" pitchFamily="18" charset="0"/>
              </a:rPr>
              <a:t>- Chất cháy: xăng, dầu…</a:t>
            </a:r>
            <a:br>
              <a:rPr lang="en-US">
                <a:solidFill>
                  <a:srgbClr val="002060"/>
                </a:solidFill>
                <a:latin typeface="Times New Roman" pitchFamily="18" charset="0"/>
                <a:cs typeface="Times New Roman" pitchFamily="18" charset="0"/>
              </a:rPr>
            </a:br>
            <a:r>
              <a:rPr lang="en-US">
                <a:solidFill>
                  <a:srgbClr val="002060"/>
                </a:solidFill>
                <a:latin typeface="Times New Roman" pitchFamily="18" charset="0"/>
                <a:cs typeface="Times New Roman" pitchFamily="18" charset="0"/>
              </a:rPr>
              <a:t>- Chất độc hại: chất phóng xạ, chất độc da cam, thuốc bảo vệ thực vật, thuỷ ngân...</a:t>
            </a:r>
            <a:r>
              <a:rPr lang="en-US" i="1">
                <a:solidFill>
                  <a:srgbClr val="002060"/>
                </a:solidFill>
                <a:latin typeface="Times New Roman" pitchFamily="18" charset="0"/>
                <a:cs typeface="Times New Roman" pitchFamily="18" charset="0"/>
              </a:rPr>
              <a:t> </a:t>
            </a:r>
            <a:endParaRPr lang="en-US">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0363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676399"/>
          </a:xfrm>
        </p:spPr>
        <p:txBody>
          <a:bodyPr/>
          <a:lstStyle/>
          <a:p>
            <a:r>
              <a:rPr lang="en-US" b="1" u="sng">
                <a:solidFill>
                  <a:srgbClr val="FF0000"/>
                </a:solidFill>
                <a:latin typeface="Times New Roman" pitchFamily="18" charset="0"/>
                <a:cs typeface="Times New Roman" pitchFamily="18" charset="0"/>
              </a:rPr>
              <a:t>2. Tác hại : </a:t>
            </a:r>
            <a:r>
              <a:rPr lang="en-US">
                <a:solidFill>
                  <a:srgbClr val="FF0000"/>
                </a:solidFill>
                <a:latin typeface="Times New Roman" pitchFamily="18" charset="0"/>
                <a:cs typeface="Times New Roman" pitchFamily="18" charset="0"/>
              </a:rPr>
              <a:t/>
            </a:r>
            <a:br>
              <a:rPr lang="en-US">
                <a:solidFill>
                  <a:srgbClr val="FF0000"/>
                </a:solidFill>
                <a:latin typeface="Times New Roman" pitchFamily="18" charset="0"/>
                <a:cs typeface="Times New Roman" pitchFamily="18" charset="0"/>
              </a:rPr>
            </a:br>
            <a:endParaRPr lang="en-US">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685800" y="1905000"/>
            <a:ext cx="7696200" cy="3733800"/>
          </a:xfrm>
        </p:spPr>
        <p:txBody>
          <a:bodyPr>
            <a:normAutofit/>
          </a:bodyPr>
          <a:lstStyle/>
          <a:p>
            <a:pPr algn="l"/>
            <a:r>
              <a:rPr lang="en-US" sz="4400">
                <a:solidFill>
                  <a:srgbClr val="002060"/>
                </a:solidFill>
                <a:latin typeface="Times New Roman" pitchFamily="18" charset="0"/>
                <a:cs typeface="Times New Roman" pitchFamily="18" charset="0"/>
              </a:rPr>
              <a:t>- Mất tài sản của cá nhân, gia đình, xã hội.</a:t>
            </a:r>
          </a:p>
          <a:p>
            <a:pPr algn="l"/>
            <a:r>
              <a:rPr lang="en-US" sz="4400">
                <a:solidFill>
                  <a:srgbClr val="002060"/>
                </a:solidFill>
                <a:latin typeface="Times New Roman" pitchFamily="18" charset="0"/>
                <a:cs typeface="Times New Roman" pitchFamily="18" charset="0"/>
              </a:rPr>
              <a:t>- Bị thương, tàn phế, chết người.</a:t>
            </a:r>
            <a:r>
              <a:rPr lang="en-US" sz="4400" i="1">
                <a:solidFill>
                  <a:srgbClr val="002060"/>
                </a:solidFill>
                <a:latin typeface="Times New Roman" pitchFamily="18" charset="0"/>
                <a:cs typeface="Times New Roman" pitchFamily="18" charset="0"/>
              </a:rPr>
              <a:t> </a:t>
            </a:r>
            <a:endParaRPr lang="en-US" sz="4400">
              <a:solidFill>
                <a:srgbClr val="002060"/>
              </a:solidFill>
              <a:latin typeface="Times New Roman" pitchFamily="18" charset="0"/>
              <a:cs typeface="Times New Roman" pitchFamily="18" charset="0"/>
            </a:endParaRPr>
          </a:p>
          <a:p>
            <a:pPr algn="l"/>
            <a:endParaRPr lang="en-US" sz="44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40355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endParaRPr lang="en-US"/>
          </a:p>
        </p:txBody>
      </p:sp>
      <p:pic>
        <p:nvPicPr>
          <p:cNvPr id="3" name="Picture 2" descr="BÃ i 15. PhÃ²ng ngá»«a tai náº¡n vÅ© khÃ­, chÃ¡y, ná» vÃ  cÃ¡c cháº¥t Äá»c háº¡i - GDCD 8 -  NgÃ´ NghÄ©a - ThÆ° viá»n BÃ i giáº£ng Äiá»n tá»­"/>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6477000"/>
          </a:xfrm>
          <a:prstGeom prst="rect">
            <a:avLst/>
          </a:prstGeom>
          <a:noFill/>
          <a:ln>
            <a:noFill/>
          </a:ln>
        </p:spPr>
      </p:pic>
    </p:spTree>
    <p:extLst>
      <p:ext uri="{BB962C8B-B14F-4D97-AF65-F5344CB8AC3E}">
        <p14:creationId xmlns:p14="http://schemas.microsoft.com/office/powerpoint/2010/main" val="29925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endParaRPr lang="en-US"/>
          </a:p>
        </p:txBody>
      </p:sp>
      <p:pic>
        <p:nvPicPr>
          <p:cNvPr id="3" name="Picture 2" descr="BÃ i 15: PhÃ²ng ngá»«a tai náº¡n vÅ© khÃ­, chÃ¡y, ná» vÃ  cÃ¡c cháº¥t Äá»c háº¡i - Hoc24"/>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248400"/>
          </a:xfrm>
          <a:prstGeom prst="rect">
            <a:avLst/>
          </a:prstGeom>
          <a:noFill/>
          <a:ln>
            <a:noFill/>
          </a:ln>
        </p:spPr>
      </p:pic>
    </p:spTree>
    <p:extLst>
      <p:ext uri="{BB962C8B-B14F-4D97-AF65-F5344CB8AC3E}">
        <p14:creationId xmlns:p14="http://schemas.microsoft.com/office/powerpoint/2010/main" val="142181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endParaRPr lang="en-US"/>
          </a:p>
        </p:txBody>
      </p:sp>
      <p:pic>
        <p:nvPicPr>
          <p:cNvPr id="3" name="Picture 2" descr="MÃ´n GDCD 8 BÃ i 15. PhÃ²ng ngá»«a tai náº¡n vÅ© khÃ­, chÃ¡y, ná» ..."/>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7714"/>
            <a:ext cx="8534400" cy="6324600"/>
          </a:xfrm>
          <a:prstGeom prst="rect">
            <a:avLst/>
          </a:prstGeom>
          <a:noFill/>
          <a:ln>
            <a:noFill/>
          </a:ln>
        </p:spPr>
      </p:pic>
    </p:spTree>
    <p:extLst>
      <p:ext uri="{BB962C8B-B14F-4D97-AF65-F5344CB8AC3E}">
        <p14:creationId xmlns:p14="http://schemas.microsoft.com/office/powerpoint/2010/main" val="112767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127</TotalTime>
  <Words>246</Words>
  <Application>Microsoft Office PowerPoint</Application>
  <PresentationFormat>On-screen Show (4:3)</PresentationFormat>
  <Paragraphs>17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Waveform</vt:lpstr>
      <vt:lpstr>PowerPoint Presentation</vt:lpstr>
      <vt:lpstr>CHÀO CÁC EM HỌC SINH ĐẾN VỚI BÀI HỌC  GDCD LỚP 8</vt:lpstr>
      <vt:lpstr>Bài 15 PHÒNG NGỪA TAI NẠN VŨ KHÍ, CHÁY, NỔ VÀ CÁC CHẤT ĐỘC HẠI</vt:lpstr>
      <vt:lpstr>II. Nội dung bài học . </vt:lpstr>
      <vt:lpstr>- Các loại vũ khí thông thường: các loại súng, đạn, lựu đạn, bom mìn, lưỡi lê… - Chất nổ: thuốc nổ, thuốc pháo, ga… - Chất cháy: xăng, dầu… - Chất độc hại: chất phóng xạ, chất độc da cam, thuốc bảo vệ thực vật, thuỷ ngân... </vt:lpstr>
      <vt:lpstr>2. Tác hại :  </vt:lpstr>
      <vt:lpstr>PowerPoint Presentation</vt:lpstr>
      <vt:lpstr>PowerPoint Presentation</vt:lpstr>
      <vt:lpstr>PowerPoint Presentation</vt:lpstr>
      <vt:lpstr>3. Các quy định của nhà nước . </vt:lpstr>
      <vt:lpstr>4.Học sinh cần làm .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CÁC EM HỌC SINH ĐẾN VỚI BÀI HỌC  GDCD LỚP 8</dc:title>
  <dc:creator>Admin</dc:creator>
  <cp:lastModifiedBy>Admin</cp:lastModifiedBy>
  <cp:revision>10</cp:revision>
  <dcterms:created xsi:type="dcterms:W3CDTF">2022-02-04T03:10:48Z</dcterms:created>
  <dcterms:modified xsi:type="dcterms:W3CDTF">2022-08-08T07:16:51Z</dcterms:modified>
</cp:coreProperties>
</file>